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4624" autoAdjust="0"/>
  </p:normalViewPr>
  <p:slideViewPr>
    <p:cSldViewPr>
      <p:cViewPr varScale="1">
        <p:scale>
          <a:sx n="62" d="100"/>
          <a:sy n="62" d="100"/>
        </p:scale>
        <p:origin x="-52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06872F-1624-4DEF-9F15-162F5D575F6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0DE16B-652B-4571-977D-E000E5C92A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60648"/>
            <a:ext cx="5105400" cy="3140920"/>
          </a:xfrm>
        </p:spPr>
        <p:txBody>
          <a:bodyPr>
            <a:normAutofit/>
          </a:bodyPr>
          <a:lstStyle/>
          <a:p>
            <a:r>
              <a:rPr lang="ru-RU" sz="4400" dirty="0" err="1" smtClean="0"/>
              <a:t>РЕТРОКОНВЕРСИяКАТАЛОГОВ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err="1" smtClean="0"/>
              <a:t>нб</a:t>
            </a:r>
            <a:r>
              <a:rPr lang="ru-RU" sz="4400" dirty="0" smtClean="0"/>
              <a:t> </a:t>
            </a:r>
            <a:r>
              <a:rPr lang="ru-RU" sz="4400" dirty="0" err="1" smtClean="0"/>
              <a:t>Уипа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sz="3200" dirty="0" smtClean="0"/>
              <a:t>ОПЫТ РАБОТЫ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797152"/>
            <a:ext cx="2952328" cy="1584176"/>
          </a:xfrm>
        </p:spPr>
        <p:txBody>
          <a:bodyPr>
            <a:normAutofit fontScale="92500"/>
          </a:bodyPr>
          <a:lstStyle/>
          <a:p>
            <a:r>
              <a:rPr lang="ru-RU" sz="2600" dirty="0" err="1" smtClean="0"/>
              <a:t>Подковырина</a:t>
            </a:r>
            <a:r>
              <a:rPr lang="ru-RU" sz="2600" dirty="0" smtClean="0"/>
              <a:t> Е. Н.</a:t>
            </a:r>
          </a:p>
          <a:p>
            <a:r>
              <a:rPr lang="ru-RU" dirty="0" smtClean="0"/>
              <a:t>зав. отделом научной обработки документов и ведения каталогов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251520" y="260648"/>
            <a:ext cx="7587406" cy="36004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БД «Усеченная запись», позволяет осуществлять выдачу запрашиваемых документов независимо от наличия их в электронном каталоге</a:t>
            </a:r>
            <a:endParaRPr lang="ru-RU" sz="4000" dirty="0"/>
          </a:p>
        </p:txBody>
      </p:sp>
      <p:pic>
        <p:nvPicPr>
          <p:cNvPr id="1027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05064"/>
            <a:ext cx="5172914" cy="28529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4168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Все записи электронного каталога НБ УИПА доступны для заимствования в системе Web-ИРБИС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err="1" smtClean="0"/>
              <a:t>Подковырина</a:t>
            </a:r>
            <a:r>
              <a:rPr lang="ru-RU" dirty="0" smtClean="0"/>
              <a:t> Елена Николаевна.</a:t>
            </a:r>
          </a:p>
          <a:p>
            <a:pPr>
              <a:buNone/>
            </a:pPr>
            <a:r>
              <a:rPr lang="ru-RU" sz="2000" i="1" dirty="0" smtClean="0"/>
              <a:t>Зав.отделом научной обработки документов и ведения каталогов НБ УИПА</a:t>
            </a:r>
          </a:p>
          <a:p>
            <a:r>
              <a:rPr lang="en-US" dirty="0" err="1" smtClean="0"/>
              <a:t>biblioteka</a:t>
            </a:r>
            <a:r>
              <a:rPr lang="en-US" dirty="0" smtClean="0"/>
              <a:t>@ uipa.kharkov.ua</a:t>
            </a:r>
          </a:p>
          <a:p>
            <a:r>
              <a:rPr lang="en-US" smtClean="0"/>
              <a:t>(057)733 – 78 - 15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570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«...различие между развитыми и менее развитыми странами состоит в способности генерировать и использовать ресурсы знания...»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sz="3100" dirty="0" smtClean="0"/>
              <a:t>П. </a:t>
            </a:r>
            <a:r>
              <a:rPr lang="ru-RU" sz="3100" dirty="0" err="1" smtClean="0"/>
              <a:t>Друкер</a:t>
            </a:r>
            <a:r>
              <a:rPr lang="ru-RU" sz="3100" dirty="0" smtClean="0"/>
              <a:t>, </a:t>
            </a:r>
            <a:r>
              <a:rPr lang="ru-RU" sz="2400" dirty="0" smtClean="0"/>
              <a:t>американский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экономист</a:t>
            </a:r>
            <a:endParaRPr lang="ru-RU" sz="2400" dirty="0"/>
          </a:p>
        </p:txBody>
      </p:sp>
      <p:pic>
        <p:nvPicPr>
          <p:cNvPr id="1026" name="Picture 2" descr="C:\Program Files (x86)\Microsoft Office\MEDIA\CAGCAT10\j019538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447" y="3700129"/>
            <a:ext cx="3802473" cy="2969231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3"/>
            <a:ext cx="7239000" cy="60515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Только качественная организация электронного каталога позволяет внедрять в работу библиотеки такие инновационные виды работ как: организация книговыдачи в автоматизированном режиме; виртуальные справки и виртуальные книжные выставки; издание библиографических указателей и т.д.   </a:t>
            </a: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 rot="10800000" flipV="1">
            <a:off x="-4" y="254208"/>
            <a:ext cx="810039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Именно собственный подход к осуществлению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ретроконверсии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может обеспечить оптимальное решение данной задачи применительно к конкретным условиям, сложившимся в той или иной библиотеке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Что такое </a:t>
            </a:r>
            <a:r>
              <a:rPr lang="ru-RU" sz="3600" dirty="0" err="1" smtClean="0"/>
              <a:t>ретроконверсия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 smtClean="0"/>
              <a:t>Ретроспективная конверсия</a:t>
            </a:r>
            <a:r>
              <a:rPr lang="ru-RU" sz="2800" dirty="0" smtClean="0"/>
              <a:t> (</a:t>
            </a:r>
            <a:r>
              <a:rPr lang="ru-RU" sz="2800" dirty="0" err="1" smtClean="0"/>
              <a:t>ретроконверсия</a:t>
            </a:r>
            <a:r>
              <a:rPr lang="ru-RU" sz="2800" b="1" dirty="0" smtClean="0"/>
              <a:t>) –</a:t>
            </a:r>
            <a:r>
              <a:rPr lang="ru-RU" sz="2800" dirty="0" smtClean="0"/>
              <a:t> это процесс создания электронного архива на базе существующего </a:t>
            </a:r>
            <a:r>
              <a:rPr lang="ru-RU" sz="2800" smtClean="0"/>
              <a:t>физического архива</a:t>
            </a:r>
          </a:p>
          <a:p>
            <a:pPr lvl="0">
              <a:buNone/>
            </a:pPr>
            <a:endParaRPr lang="ru-RU" sz="2800" dirty="0" smtClean="0"/>
          </a:p>
          <a:p>
            <a:r>
              <a:rPr lang="ru-RU" sz="2800" b="1" dirty="0" err="1" smtClean="0"/>
              <a:t>Ретроконверсия</a:t>
            </a:r>
            <a:r>
              <a:rPr lang="ru-RU" sz="2800" dirty="0" smtClean="0"/>
              <a:t> библиотечного каталога – технология преобразования карточного каталога в электронную базу данных библиографических описаний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4000" smtClean="0"/>
              <a:t>способ ретроконверси</a:t>
            </a:r>
            <a:r>
              <a:rPr lang="ru-RU" smtClean="0"/>
              <a:t>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4000" smtClean="0"/>
              <a:t>клавиатурный набор книжного варианта</a:t>
            </a:r>
            <a:endParaRPr lang="ru-RU" sz="4000" dirty="0"/>
          </a:p>
        </p:txBody>
      </p:sp>
      <p:pic>
        <p:nvPicPr>
          <p:cNvPr id="2050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164686"/>
            <a:ext cx="3740701" cy="343266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Цель </a:t>
            </a:r>
            <a:r>
              <a:rPr lang="ru-RU" sz="4000" dirty="0" err="1" smtClean="0"/>
              <a:t>ретроконверсии</a:t>
            </a:r>
            <a:r>
              <a:rPr lang="ru-RU" sz="4000" dirty="0" smtClean="0"/>
              <a:t> каталогов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предоставление оперативного доступа к библиографическим массивам, отражающим документы, поступившие в библиотеку за предыдущие годы, создавая наиболее полный информационный образ документов</a:t>
            </a:r>
            <a:endParaRPr lang="ru-RU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08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принципы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980728"/>
          <a:ext cx="7094984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710608"/>
              </a:tblGrid>
              <a:tr h="1977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ретроввод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осуществляется поэтапно</a:t>
                      </a:r>
                      <a:endParaRPr lang="ru-RU" sz="2000" dirty="0" smtClean="0"/>
                    </a:p>
                    <a:p>
                      <a:pPr algn="l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ретроввод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всех экземпляров одного издания осуществляется одновременно</a:t>
                      </a:r>
                      <a:endParaRPr lang="ru-RU" sz="2000" dirty="0"/>
                    </a:p>
                  </a:txBody>
                  <a:tcPr/>
                </a:tc>
              </a:tr>
              <a:tr h="1661255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содержательная обработка информации осуществляется только </a:t>
                      </a:r>
                      <a:r>
                        <a:rPr kumimoji="0" lang="en-US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kumimoji="0" lang="en-US" sz="20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visu</a:t>
                      </a:r>
                      <a:r>
                        <a:rPr kumimoji="0" lang="ru-RU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документа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каталожных карточках проставляется отметки о введенных документах в БД ЭК</a:t>
                      </a:r>
                      <a:endParaRPr lang="ru-RU" sz="2000" dirty="0"/>
                    </a:p>
                  </a:txBody>
                  <a:tcPr/>
                </a:tc>
              </a:tr>
              <a:tr h="197768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библиографическое описание дополняется раскрытием содержания документов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параллельно с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ретровводом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данных, осуществляется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шрихкодирование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экземпляров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Разработка инструкций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технологические инструкции определяют порядок работ и обязанности каждого из отделов библиотеки</a:t>
            </a:r>
            <a:endParaRPr lang="ru-RU" sz="3200" dirty="0"/>
          </a:p>
        </p:txBody>
      </p:sp>
      <p:pic>
        <p:nvPicPr>
          <p:cNvPr id="3074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926556"/>
            <a:ext cx="2592287" cy="255885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270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РЕТРОКОНВЕРСИяКАТАЛОГОВ  нб Уипа:  ОПЫТ РАБОТЫ</vt:lpstr>
      <vt:lpstr>«...различие между развитыми и менее развитыми странами состоит в способности генерировать и использовать ресурсы знания...»                        П. Друкер, американский                                                                 экономист</vt:lpstr>
      <vt:lpstr>Слайд 3</vt:lpstr>
      <vt:lpstr>Слайд 4</vt:lpstr>
      <vt:lpstr>Что такое ретроконверсия?</vt:lpstr>
      <vt:lpstr>способ ретроконверсии </vt:lpstr>
      <vt:lpstr>Цель ретроконверсии каталогов</vt:lpstr>
      <vt:lpstr>Основные принципы</vt:lpstr>
      <vt:lpstr>Разработка инструкций</vt:lpstr>
      <vt:lpstr>Слайд 10</vt:lpstr>
      <vt:lpstr>Слайд 11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Bibl10_2</dc:creator>
  <cp:lastModifiedBy>Наталья Николаевна</cp:lastModifiedBy>
  <cp:revision>29</cp:revision>
  <dcterms:created xsi:type="dcterms:W3CDTF">2011-04-19T07:56:47Z</dcterms:created>
  <dcterms:modified xsi:type="dcterms:W3CDTF">2011-04-20T13:42:16Z</dcterms:modified>
</cp:coreProperties>
</file>