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9" r:id="rId2"/>
    <p:sldId id="279" r:id="rId3"/>
    <p:sldId id="341" r:id="rId4"/>
    <p:sldId id="325" r:id="rId5"/>
    <p:sldId id="326" r:id="rId6"/>
    <p:sldId id="291" r:id="rId7"/>
    <p:sldId id="328" r:id="rId8"/>
    <p:sldId id="323" r:id="rId9"/>
    <p:sldId id="324" r:id="rId10"/>
    <p:sldId id="330" r:id="rId11"/>
    <p:sldId id="292" r:id="rId12"/>
    <p:sldId id="331" r:id="rId13"/>
    <p:sldId id="272" r:id="rId14"/>
    <p:sldId id="260" r:id="rId15"/>
    <p:sldId id="274" r:id="rId16"/>
    <p:sldId id="262" r:id="rId17"/>
    <p:sldId id="268" r:id="rId18"/>
    <p:sldId id="293" r:id="rId19"/>
    <p:sldId id="333" r:id="rId20"/>
    <p:sldId id="300" r:id="rId21"/>
    <p:sldId id="301" r:id="rId22"/>
    <p:sldId id="302" r:id="rId23"/>
    <p:sldId id="334" r:id="rId24"/>
    <p:sldId id="306" r:id="rId25"/>
    <p:sldId id="307" r:id="rId26"/>
    <p:sldId id="309" r:id="rId27"/>
    <p:sldId id="314" r:id="rId28"/>
    <p:sldId id="288" r:id="rId29"/>
    <p:sldId id="318" r:id="rId30"/>
    <p:sldId id="286" r:id="rId31"/>
    <p:sldId id="316" r:id="rId32"/>
    <p:sldId id="339" r:id="rId33"/>
    <p:sldId id="317" r:id="rId34"/>
    <p:sldId id="319" r:id="rId35"/>
    <p:sldId id="342" r:id="rId36"/>
    <p:sldId id="343" r:id="rId37"/>
    <p:sldId id="346" r:id="rId38"/>
    <p:sldId id="348" r:id="rId39"/>
    <p:sldId id="349" r:id="rId40"/>
    <p:sldId id="350" r:id="rId41"/>
    <p:sldId id="351" r:id="rId42"/>
    <p:sldId id="353" r:id="rId43"/>
    <p:sldId id="289" r:id="rId44"/>
    <p:sldId id="285" r:id="rId45"/>
    <p:sldId id="352" r:id="rId4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s://lib.nure.ua/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gif"/><Relationship Id="rId4" Type="http://schemas.openxmlformats.org/officeDocument/2006/relationships/hyperlink" Target="https://lib.nure.ua/manual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5.png"/><Relationship Id="rId4" Type="http://schemas.openxmlformats.org/officeDocument/2006/relationships/hyperlink" Target="https://lib.nure.ua/el-katalo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hyperlink" Target="https://lib.nure.ua/catalog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hyperlink" Target="https://catalogue.nure.ua/" TargetMode="External"/><Relationship Id="rId4" Type="http://schemas.openxmlformats.org/officeDocument/2006/relationships/image" Target="../media/image38.pn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49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38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6R7kzcauOp4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ue.nure.ua/?dosearch=true&amp;dlang=0&amp;hasfile=true&amp;sortby=author" TargetMode="External"/><Relationship Id="rId3" Type="http://schemas.openxmlformats.org/officeDocument/2006/relationships/image" Target="../media/image55.png"/><Relationship Id="rId7" Type="http://schemas.openxmlformats.org/officeDocument/2006/relationships/image" Target="../media/image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53.png"/><Relationship Id="rId5" Type="http://schemas.openxmlformats.org/officeDocument/2006/relationships/image" Target="../media/image57.png"/><Relationship Id="rId10" Type="http://schemas.openxmlformats.org/officeDocument/2006/relationships/hyperlink" Target="https://youtu.be/GgRMJM07y5o" TargetMode="External"/><Relationship Id="rId4" Type="http://schemas.openxmlformats.org/officeDocument/2006/relationships/image" Target="../media/image56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hyperlink" Target="https://lib.nure.ua/services/orderin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gif"/><Relationship Id="rId4" Type="http://schemas.openxmlformats.org/officeDocument/2006/relationships/hyperlink" Target="https://catalogue.nure.ua/knmz/" TargetMode="External"/><Relationship Id="rId9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gif"/><Relationship Id="rId5" Type="http://schemas.openxmlformats.org/officeDocument/2006/relationships/hyperlink" Target="https://catalogue.nure.ua/knmz/" TargetMode="Externa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hyperlink" Target="https://youtu.be/2aUPVQ25aDA" TargetMode="Externa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penarchive.nure.ua/" TargetMode="External"/><Relationship Id="rId5" Type="http://schemas.openxmlformats.org/officeDocument/2006/relationships/image" Target="../media/image74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hyperlink" Target="https://youtu.be/e2D65QYm6xo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81.png"/><Relationship Id="rId7" Type="http://schemas.openxmlformats.org/officeDocument/2006/relationships/hyperlink" Target="https://lib.nure.ua/nov/eluprav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hyperlink" Target="https://lib.nure.ua/about/docs-rules/ed-kart" TargetMode="Externa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hyperlink" Target="https://lib.nure.ua/el_res/osvitni-resursi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hyperlink" Target="https://lib.nure.ua/trial/dostup-do-bd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lib.nure.ua/el_res/orcid" TargetMode="External"/><Relationship Id="rId3" Type="http://schemas.openxmlformats.org/officeDocument/2006/relationships/image" Target="../media/image90.png"/><Relationship Id="rId7" Type="http://schemas.openxmlformats.org/officeDocument/2006/relationships/image" Target="../media/image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5.png"/><Relationship Id="rId5" Type="http://schemas.openxmlformats.org/officeDocument/2006/relationships/image" Target="../media/image92.png"/><Relationship Id="rId10" Type="http://schemas.openxmlformats.org/officeDocument/2006/relationships/hyperlink" Target="https://lib.nure.ua/el_res/doi" TargetMode="External"/><Relationship Id="rId4" Type="http://schemas.openxmlformats.org/officeDocument/2006/relationships/image" Target="../media/image91.png"/><Relationship Id="rId9" Type="http://schemas.openxmlformats.org/officeDocument/2006/relationships/image" Target="../media/image9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hyperlink" Target="https://lib.nure.ua/support" TargetMode="External"/><Relationship Id="rId7" Type="http://schemas.openxmlformats.org/officeDocument/2006/relationships/image" Target="../media/image53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ExDQUYk4uMU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97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lib.nure.ua/support" TargetMode="External"/><Relationship Id="rId7" Type="http://schemas.openxmlformats.org/officeDocument/2006/relationships/image" Target="../media/image97.gif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NxdIE7-LNLg" TargetMode="External"/><Relationship Id="rId3" Type="http://schemas.openxmlformats.org/officeDocument/2006/relationships/image" Target="../media/image103.png"/><Relationship Id="rId7" Type="http://schemas.openxmlformats.org/officeDocument/2006/relationships/image" Target="../media/image105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strikeplagiarism.com/uk/" TargetMode="Externa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5.png"/><Relationship Id="rId4" Type="http://schemas.openxmlformats.org/officeDocument/2006/relationships/image" Target="../media/image1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Ac7ZZ4HifYwEtOGHIb3XKw" TargetMode="External"/><Relationship Id="rId3" Type="http://schemas.openxmlformats.org/officeDocument/2006/relationships/image" Target="../media/image118.png"/><Relationship Id="rId7" Type="http://schemas.openxmlformats.org/officeDocument/2006/relationships/image" Target="../media/image1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nstagram.com/library_nure/?igshid=YmMyMTA2M2Y=" TargetMode="External"/><Relationship Id="rId11" Type="http://schemas.openxmlformats.org/officeDocument/2006/relationships/image" Target="../media/image5.png"/><Relationship Id="rId5" Type="http://schemas.openxmlformats.org/officeDocument/2006/relationships/image" Target="../media/image119.png"/><Relationship Id="rId10" Type="http://schemas.openxmlformats.org/officeDocument/2006/relationships/image" Target="../media/image4.png"/><Relationship Id="rId4" Type="http://schemas.openxmlformats.org/officeDocument/2006/relationships/hyperlink" Target="https://m.facebook.com/groups/library.nure/" TargetMode="External"/><Relationship Id="rId9" Type="http://schemas.openxmlformats.org/officeDocument/2006/relationships/image" Target="../media/image12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lib.nure.ua/" TargetMode="External"/><Relationship Id="rId3" Type="http://schemas.openxmlformats.org/officeDocument/2006/relationships/image" Target="../media/image122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tetiana.shevchenko@nure.ua" TargetMode="External"/><Relationship Id="rId5" Type="http://schemas.openxmlformats.org/officeDocument/2006/relationships/hyperlink" Target="mailto:liudmyla.vlashchenko@nure.ua" TargetMode="External"/><Relationship Id="rId4" Type="http://schemas.openxmlformats.org/officeDocument/2006/relationships/image" Target="../media/image123.png"/><Relationship Id="rId9" Type="http://schemas.openxmlformats.org/officeDocument/2006/relationships/image" Target="../media/image1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600" y="457200"/>
            <a:ext cx="15011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601" y="457200"/>
            <a:ext cx="1523999" cy="147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0400" y="4191000"/>
            <a:ext cx="3879850" cy="407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70400" y="4191000"/>
            <a:ext cx="3879850" cy="407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0400" y="4191000"/>
            <a:ext cx="3879850" cy="407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090400" y="4191000"/>
            <a:ext cx="3879850" cy="407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32400" y="5105400"/>
            <a:ext cx="2133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42400" y="5105400"/>
            <a:ext cx="2133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965200" y="8153400"/>
            <a:ext cx="1287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</a:rPr>
              <a:t>Практичне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заняття</a:t>
            </a:r>
            <a:r>
              <a:rPr lang="en-US" sz="2400" b="1" dirty="0" smtClean="0">
                <a:solidFill>
                  <a:schemeClr val="bg1"/>
                </a:solidFill>
              </a:rPr>
              <a:t> № 1 "</a:t>
            </a:r>
            <a:r>
              <a:rPr lang="ru-RU" sz="2400" b="1" dirty="0" err="1" smtClean="0">
                <a:solidFill>
                  <a:schemeClr val="bg1"/>
                </a:solidFill>
              </a:rPr>
              <a:t>Інформаційні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технології</a:t>
            </a:r>
            <a:r>
              <a:rPr lang="ru-RU" sz="2400" b="1" dirty="0" smtClean="0">
                <a:solidFill>
                  <a:schemeClr val="bg1"/>
                </a:solidFill>
              </a:rPr>
              <a:t> в </a:t>
            </a:r>
            <a:r>
              <a:rPr lang="ru-RU" sz="2400" b="1" dirty="0" err="1" smtClean="0">
                <a:solidFill>
                  <a:schemeClr val="bg1"/>
                </a:solidFill>
              </a:rPr>
              <a:t>бібліотеці</a:t>
            </a:r>
            <a:r>
              <a:rPr lang="en-US" sz="2400" b="1" dirty="0" smtClean="0">
                <a:solidFill>
                  <a:schemeClr val="bg1"/>
                </a:solidFill>
              </a:rPr>
              <a:t>":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uk-UA" sz="2400" b="1" dirty="0" smtClean="0">
                <a:solidFill>
                  <a:schemeClr val="bg1"/>
                </a:solidFill>
              </a:rPr>
              <a:t>Т</a:t>
            </a:r>
            <a:r>
              <a:rPr lang="ru-RU" sz="2400" b="1" dirty="0" err="1" smtClean="0">
                <a:solidFill>
                  <a:schemeClr val="bg1"/>
                </a:solidFill>
              </a:rPr>
              <a:t>ема</a:t>
            </a:r>
            <a:r>
              <a:rPr lang="en-US" sz="2400" b="1" dirty="0" smtClean="0">
                <a:solidFill>
                  <a:schemeClr val="bg1"/>
                </a:solidFill>
              </a:rPr>
              <a:t> 1: "</a:t>
            </a:r>
            <a:r>
              <a:rPr lang="ru-RU" sz="2400" b="1" dirty="0" err="1" smtClean="0">
                <a:solidFill>
                  <a:schemeClr val="bg1"/>
                </a:solidFill>
              </a:rPr>
              <a:t>Віртуальні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сервіси</a:t>
            </a:r>
            <a:r>
              <a:rPr lang="ru-RU" sz="2400" b="1" dirty="0" smtClean="0">
                <a:solidFill>
                  <a:schemeClr val="bg1"/>
                </a:solidFill>
              </a:rPr>
              <a:t> та </a:t>
            </a:r>
            <a:r>
              <a:rPr lang="ru-RU" sz="2400" b="1" dirty="0" err="1" smtClean="0">
                <a:solidFill>
                  <a:schemeClr val="bg1"/>
                </a:solidFill>
              </a:rPr>
              <a:t>електронні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колекції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наукової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бібліотеки</a:t>
            </a:r>
            <a:r>
              <a:rPr lang="ru-RU" sz="2400" b="1" dirty="0" smtClean="0">
                <a:solidFill>
                  <a:schemeClr val="bg1"/>
                </a:solidFill>
              </a:rPr>
              <a:t> ХНУРЕ</a:t>
            </a:r>
            <a:r>
              <a:rPr lang="en-US" sz="2400" b="1" dirty="0" smtClean="0">
                <a:solidFill>
                  <a:schemeClr val="bg1"/>
                </a:solidFill>
              </a:rPr>
              <a:t>"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!!! РАБОТА\Занятия ОИК\для 2026\Основи_інформаційної_культур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256000" cy="9144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400" y="7620000"/>
            <a:ext cx="106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56400" y="1219200"/>
            <a:ext cx="152400" cy="24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42800" y="7315200"/>
            <a:ext cx="11723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014200" y="7239001"/>
            <a:ext cx="708848" cy="27699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ідеями</a:t>
            </a:r>
            <a:endParaRPr lang="ru-RU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600" y="762000"/>
            <a:ext cx="14630400" cy="7683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42600" y="4038600"/>
            <a:ext cx="4724400" cy="367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36599" y="4038600"/>
            <a:ext cx="4933495" cy="365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65800" y="914400"/>
            <a:ext cx="4800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804400" y="3810000"/>
            <a:ext cx="685800" cy="734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3400" y="5791200"/>
            <a:ext cx="1905000" cy="1739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8800" y="1447800"/>
            <a:ext cx="1219200" cy="126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4800" y="2133600"/>
            <a:ext cx="1571171" cy="143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0" y="914400"/>
            <a:ext cx="14630400" cy="739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27200" y="1600200"/>
            <a:ext cx="957479" cy="926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1600" y="1676400"/>
            <a:ext cx="3124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6800" y="7010400"/>
            <a:ext cx="3429000" cy="102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>
            <a:hlinkClick r:id="rId5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51600" y="1828800"/>
            <a:ext cx="1542137" cy="1571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3600" y="1676400"/>
            <a:ext cx="182154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880" y="304800"/>
            <a:ext cx="6785807" cy="358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1" descr="http://qrcoder.ru/code/?https%3A%2F%2Flib.nure.ua%2Fmanual%2F&amp;4&amp;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24000" y="6781800"/>
            <a:ext cx="17526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95000" y="1752600"/>
            <a:ext cx="1295400" cy="1097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376400" y="381000"/>
            <a:ext cx="1371600" cy="131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00" y="762000"/>
            <a:ext cx="1016197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24000" y="914400"/>
            <a:ext cx="110876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5000" y="304800"/>
            <a:ext cx="142555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8400" y="5257800"/>
            <a:ext cx="1219200" cy="111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7400" y="1981200"/>
            <a:ext cx="8374788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400" y="1981200"/>
            <a:ext cx="5715000" cy="499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65200" y="652088"/>
            <a:ext cx="6096000" cy="7946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5200" y="609600"/>
            <a:ext cx="2514600" cy="1896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7600" y="685800"/>
            <a:ext cx="126716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157200" y="5638800"/>
            <a:ext cx="2286000" cy="1266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5200" y="3733800"/>
            <a:ext cx="839787" cy="167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609600"/>
            <a:ext cx="15087600" cy="8041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94400" y="2057400"/>
            <a:ext cx="4191000" cy="456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9000" y="3733800"/>
            <a:ext cx="1447800" cy="139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61600" y="990600"/>
            <a:ext cx="3276600" cy="1294980"/>
          </a:xfrm>
          <a:prstGeom prst="rect">
            <a:avLst/>
          </a:prstGeom>
          <a:noFill/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1600" y="914400"/>
            <a:ext cx="3352800" cy="1447800"/>
          </a:xfrm>
          <a:prstGeom prst="rect">
            <a:avLst/>
          </a:prstGeom>
          <a:noFill/>
        </p:spPr>
      </p:pic>
      <p:pic>
        <p:nvPicPr>
          <p:cNvPr id="5" name="Рисунок 4">
            <a:hlinkClick r:id="rId5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5000" y="3276600"/>
            <a:ext cx="2261849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hlinkClick r:id="rId7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784114" y="3214255"/>
            <a:ext cx="2296886" cy="2272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18400" y="4953000"/>
            <a:ext cx="110876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" y="228600"/>
            <a:ext cx="5812701" cy="4198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0200" y="4343400"/>
            <a:ext cx="5537200" cy="4570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0400" y="4419600"/>
            <a:ext cx="3657600" cy="2242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42000" y="7086600"/>
            <a:ext cx="396357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785600" y="1448975"/>
            <a:ext cx="3756513" cy="2894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93800" y="6705600"/>
            <a:ext cx="3352800" cy="177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61200" y="1905000"/>
            <a:ext cx="3048000" cy="268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08600" y="5257800"/>
            <a:ext cx="3034086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7000" y="228600"/>
            <a:ext cx="1447800" cy="609600"/>
          </a:xfrm>
          <a:prstGeom prst="rect">
            <a:avLst/>
          </a:prstGeom>
          <a:noFill/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490200" y="4343400"/>
            <a:ext cx="1296987" cy="647700"/>
          </a:xfrm>
          <a:prstGeom prst="rect">
            <a:avLst/>
          </a:prstGeom>
          <a:noFill/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23229" y="228600"/>
            <a:ext cx="1192155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4986000" y="228600"/>
            <a:ext cx="1099773" cy="1058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0" y="1981200"/>
            <a:ext cx="6324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5200" y="457200"/>
            <a:ext cx="11480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986000" y="1219200"/>
            <a:ext cx="1066800" cy="102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146144" y="4191000"/>
            <a:ext cx="1925705" cy="190500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3962400"/>
            <a:ext cx="4723786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71200" y="3886200"/>
            <a:ext cx="49530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08600" y="1752600"/>
            <a:ext cx="5562600" cy="487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32401" y="6477000"/>
            <a:ext cx="5638800" cy="235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7400" y="228600"/>
            <a:ext cx="1371600" cy="131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4" name="Picture 2" descr="C:\Users\User\Downloads\qr-code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506575" y="3886201"/>
            <a:ext cx="1295400" cy="1295400"/>
          </a:xfrm>
          <a:prstGeom prst="rect">
            <a:avLst/>
          </a:prstGeom>
          <a:noFill/>
        </p:spPr>
      </p:pic>
      <p:pic>
        <p:nvPicPr>
          <p:cNvPr id="9" name="Picture 5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298544" y="1752600"/>
            <a:ext cx="1771649" cy="175260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76400" y="304800"/>
            <a:ext cx="142555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User\Downloads\qr-code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528800" y="17526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200" y="381000"/>
            <a:ext cx="15087600" cy="8263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200" y="7467600"/>
            <a:ext cx="34575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5200" y="1905000"/>
            <a:ext cx="3505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9000" y="4419600"/>
            <a:ext cx="35814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871200" y="1828800"/>
            <a:ext cx="3810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871200" y="4572000"/>
            <a:ext cx="3886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http://qrcoder.ru/code/?https%3A%2F%2Fcatalogue.nure.ua%2Fknmz%2F&amp;4&amp;0">
            <a:hlinkClick r:id="rId4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65600" y="6934200"/>
            <a:ext cx="1447800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600" y="533401"/>
            <a:ext cx="14859000" cy="807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24000" y="609600"/>
            <a:ext cx="126716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http://qrcoder.ru/code/?https%3A%2F%2Fcatalogue.nure.ua%2Fknmz%2F&amp;4&amp;0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03400" y="3505200"/>
            <a:ext cx="36576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400" y="533400"/>
            <a:ext cx="150114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995400" y="609600"/>
            <a:ext cx="150475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200" y="457200"/>
            <a:ext cx="15097765" cy="784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00200" y="685800"/>
            <a:ext cx="134635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843000" y="2514600"/>
            <a:ext cx="1771649" cy="175260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2000" y="1066800"/>
            <a:ext cx="101346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52600" y="1066800"/>
            <a:ext cx="150475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5600" y="1066800"/>
            <a:ext cx="6096000" cy="708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46200" y="6400800"/>
            <a:ext cx="1600200" cy="1573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>
            <a:hlinkClick r:id="rId6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94800" y="7239000"/>
            <a:ext cx="344365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81200" y="304800"/>
            <a:ext cx="134635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52600" y="228600"/>
            <a:ext cx="150475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00200" y="304800"/>
            <a:ext cx="150475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28800" y="304800"/>
            <a:ext cx="150475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5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50144" y="6781800"/>
            <a:ext cx="1771649" cy="175260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200" y="800608"/>
            <a:ext cx="15263632" cy="773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6000" y="304800"/>
            <a:ext cx="150475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User\Downloads\qr-code(1)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4200" y="838200"/>
            <a:ext cx="1219200" cy="1219200"/>
          </a:xfrm>
          <a:prstGeom prst="rect">
            <a:avLst/>
          </a:prstGeom>
          <a:noFill/>
        </p:spPr>
      </p:pic>
      <p:pic>
        <p:nvPicPr>
          <p:cNvPr id="1027" name="Picture 3" descr="C:\Users\User\Downloads\qr-code(2)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605000" y="762000"/>
            <a:ext cx="1247776" cy="1247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7998" y="228600"/>
            <a:ext cx="142555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7315200"/>
            <a:ext cx="150475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User\Downloads\qr-code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8000" y="1524000"/>
            <a:ext cx="16002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5000" y="1219200"/>
            <a:ext cx="1428553" cy="137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User\Downloads\qr-code(3)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0" y="1219200"/>
            <a:ext cx="1552576" cy="1552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16256000" cy="9067800"/>
          </a:xfrm>
          <a:prstGeom prst="rect">
            <a:avLst/>
          </a:prstGeom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1400" y="3429000"/>
            <a:ext cx="5562600" cy="495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7000" y="762000"/>
            <a:ext cx="205740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12725" y="981075"/>
            <a:ext cx="205740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70800" y="228600"/>
            <a:ext cx="57912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7200" y="762000"/>
            <a:ext cx="5867400" cy="5181600"/>
          </a:xfrm>
          <a:prstGeom prst="rect">
            <a:avLst/>
          </a:prstGeom>
          <a:noFill/>
          <a:ln w="3175">
            <a:solidFill>
              <a:schemeClr val="bg1"/>
            </a:solidFill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7400" y="7543800"/>
            <a:ext cx="1269999" cy="1221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 descr="C:\Users\User\Downloads\qr-code(4)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5600" y="685800"/>
            <a:ext cx="1323976" cy="1323976"/>
          </a:xfrm>
          <a:prstGeom prst="rect">
            <a:avLst/>
          </a:prstGeom>
          <a:noFill/>
        </p:spPr>
      </p:pic>
      <p:pic>
        <p:nvPicPr>
          <p:cNvPr id="3075" name="Picture 3" descr="C:\Users\User\Downloads\qr-code(5).pn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37400" y="6934200"/>
            <a:ext cx="1476376" cy="1476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3" descr="http://qrcoder.ru/code/?https%3A%2F%2Flib.nure.ua%2Fsupport&amp;4&amp;0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5200" y="1905000"/>
            <a:ext cx="167640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57400" y="1219200"/>
            <a:ext cx="1498600" cy="1441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330294" y="5029200"/>
            <a:ext cx="1925706" cy="190500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5122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66200" y="7010400"/>
            <a:ext cx="649060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0482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328400" y="1447800"/>
            <a:ext cx="446722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07750" y="0"/>
            <a:ext cx="50482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5200" y="2819400"/>
            <a:ext cx="1219200" cy="1173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 descr="http://qrcoder.ru/code/?https%3A%2F%2Flib.nure.ua%2Fsupport&amp;4&amp;0">
            <a:hlinkClick r:id="rId3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337800" y="1447800"/>
            <a:ext cx="9144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855" y="238626"/>
            <a:ext cx="15562945" cy="860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05000" y="1524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9400" y="228600"/>
            <a:ext cx="2937707" cy="308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28400" y="8001000"/>
            <a:ext cx="46482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 descr="Цифровая грамотность и ее составляющие: информационная, компьютерная,  коммуникативная и медиаграмотность - цифровая этика и кибербезопасность. -  ЧАСТНОЕ ОБРАЗОВАТЕЛЬНОЕ УЧРЕЖДЕНИЕ ДОПОЛНИТЕЛЬНОГО ПРОФЕССИОНАЛЬНОГО  ОБРАЗОВАНИЯ &quot;УЧЕБНЫЙ ЦЕНТР &quot;АЗИМУТ&quot;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80000" y="381000"/>
            <a:ext cx="7467600" cy="2057400"/>
          </a:xfrm>
          <a:prstGeom prst="rect">
            <a:avLst/>
          </a:prstGeom>
          <a:noFill/>
        </p:spPr>
      </p:pic>
      <p:pic>
        <p:nvPicPr>
          <p:cNvPr id="8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21516" y="6781800"/>
            <a:ext cx="1848678" cy="182880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47800" y="914400"/>
            <a:ext cx="126716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09800" y="0"/>
            <a:ext cx="11879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Основні фейки про роботу під час війни, які поширювали росіяни : 08:08:2022  - vsim.u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28000" y="1219200"/>
            <a:ext cx="8082016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5000" y="1524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5000" y="1524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5000" y="1524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5000" y="1524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2600" y="4800600"/>
            <a:ext cx="1849907" cy="99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528800" y="1371600"/>
            <a:ext cx="1447800" cy="1393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6600" y="8001000"/>
            <a:ext cx="11102032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95200" y="5334000"/>
            <a:ext cx="2362200" cy="2122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4800" y="7620000"/>
            <a:ext cx="13182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9000" y="990600"/>
            <a:ext cx="14554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 descr="C:\Users\User\Downloads\qr-code (2)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93800" y="4419600"/>
            <a:ext cx="3657600" cy="3657600"/>
          </a:xfrm>
          <a:prstGeom prst="rect">
            <a:avLst/>
          </a:prstGeom>
          <a:noFill/>
        </p:spPr>
      </p:pic>
      <p:pic>
        <p:nvPicPr>
          <p:cNvPr id="6" name="Picture 2" descr="C:\Users\User\Downloads\qr-code(1)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4927600" y="4419600"/>
            <a:ext cx="3657600" cy="3657600"/>
          </a:xfrm>
          <a:prstGeom prst="rect">
            <a:avLst/>
          </a:prstGeom>
          <a:noFill/>
        </p:spPr>
      </p:pic>
      <p:pic>
        <p:nvPicPr>
          <p:cNvPr id="7" name="Picture 1" descr="C:\Users\User\Downloads\qr-code (1)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61400" y="4419600"/>
            <a:ext cx="3657600" cy="36576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004800" y="5562600"/>
            <a:ext cx="2937707" cy="308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995400" y="1295400"/>
            <a:ext cx="11879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71600"/>
            <a:ext cx="536607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9600" y="1371600"/>
            <a:ext cx="10210800" cy="610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918200" y="1600200"/>
            <a:ext cx="8305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solidFill>
                  <a:schemeClr val="bg1"/>
                </a:solidFill>
                <a:cs typeface="Times New Roman" pitchFamily="18" charset="0"/>
              </a:rPr>
              <a:t>Навчальний матеріал підготовлено:</a:t>
            </a:r>
          </a:p>
          <a:p>
            <a:endParaRPr lang="uk-UA" sz="2400" b="1" i="1" dirty="0" smtClean="0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uk-UA" sz="2400" b="1" i="1" dirty="0" err="1" smtClean="0">
                <a:solidFill>
                  <a:schemeClr val="bg1"/>
                </a:solidFill>
                <a:cs typeface="Times New Roman" pitchFamily="18" charset="0"/>
              </a:rPr>
              <a:t>Влащенко</a:t>
            </a:r>
            <a:r>
              <a:rPr lang="uk-UA" sz="2400" b="1" i="1" dirty="0" smtClean="0">
                <a:solidFill>
                  <a:schemeClr val="bg1"/>
                </a:solidFill>
                <a:cs typeface="Times New Roman" pitchFamily="18" charset="0"/>
              </a:rPr>
              <a:t> Людмила Георгіївна</a:t>
            </a:r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,</a:t>
            </a:r>
          </a:p>
          <a:p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директор НБ ХНУРЕ</a:t>
            </a:r>
            <a:r>
              <a:rPr lang="uk-UA" sz="2400" b="1" i="1" dirty="0" smtClean="0">
                <a:solidFill>
                  <a:schemeClr val="bg1"/>
                </a:solidFill>
                <a:cs typeface="Times New Roman" pitchFamily="18" charset="0"/>
              </a:rPr>
              <a:t>, </a:t>
            </a:r>
            <a:r>
              <a:rPr lang="en-US" sz="2400" i="1" dirty="0" smtClean="0">
                <a:solidFill>
                  <a:schemeClr val="bg1"/>
                </a:solidFill>
                <a:hlinkClick r:id="rId5"/>
              </a:rPr>
              <a:t>liudmyla.vlashchenko@nure.ua</a:t>
            </a:r>
            <a:endParaRPr lang="en-US" sz="2400" i="1" dirty="0" smtClean="0">
              <a:solidFill>
                <a:schemeClr val="bg1"/>
              </a:solidFill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uk-UA" sz="2400" b="1" i="1" dirty="0" smtClean="0">
                <a:solidFill>
                  <a:schemeClr val="bg1"/>
                </a:solidFill>
                <a:cs typeface="Times New Roman" pitchFamily="18" charset="0"/>
              </a:rPr>
              <a:t>Шевченко Тетяна Євгенівна</a:t>
            </a:r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,</a:t>
            </a:r>
          </a:p>
          <a:p>
            <a:r>
              <a:rPr lang="uk-UA" sz="2400" i="1" smtClean="0">
                <a:solidFill>
                  <a:schemeClr val="bg1"/>
                </a:solidFill>
                <a:cs typeface="Times New Roman" pitchFamily="18" charset="0"/>
              </a:rPr>
              <a:t>зав</a:t>
            </a:r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. відділу </a:t>
            </a:r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наукової обробки документів  та організації каталогів НБ ХНУРЕ  </a:t>
            </a:r>
            <a:r>
              <a:rPr lang="en-US" sz="2400" i="1" dirty="0" smtClean="0">
                <a:solidFill>
                  <a:schemeClr val="bg1"/>
                </a:solidFill>
                <a:cs typeface="Times New Roman" pitchFamily="18" charset="0"/>
                <a:hlinkClick r:id="rId6"/>
              </a:rPr>
              <a:t>tetiana.shevchenko@nure.ua</a:t>
            </a:r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99200" y="5486400"/>
            <a:ext cx="8763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>
                <a:solidFill>
                  <a:schemeClr val="bg1"/>
                </a:solidFill>
              </a:rPr>
              <a:t>*</a:t>
            </a:r>
            <a:r>
              <a:rPr lang="ru-RU" sz="2000" i="1" dirty="0" err="1" smtClean="0">
                <a:solidFill>
                  <a:schemeClr val="bg1"/>
                </a:solidFill>
              </a:rPr>
              <a:t>Ілюстративний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матеріал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презентації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запозичений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із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загальнодоступних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ресурсів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інтернету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що</a:t>
            </a:r>
            <a:r>
              <a:rPr lang="ru-RU" sz="2000" i="1" dirty="0" smtClean="0">
                <a:solidFill>
                  <a:schemeClr val="bg1"/>
                </a:solidFill>
              </a:rPr>
              <a:t> не </a:t>
            </a:r>
            <a:r>
              <a:rPr lang="ru-RU" sz="2000" i="1" dirty="0" err="1" smtClean="0">
                <a:solidFill>
                  <a:schemeClr val="bg1"/>
                </a:solidFill>
              </a:rPr>
              <a:t>містять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вказівок</a:t>
            </a:r>
            <a:r>
              <a:rPr lang="ru-RU" sz="2000" i="1" dirty="0" smtClean="0">
                <a:solidFill>
                  <a:schemeClr val="bg1"/>
                </a:solidFill>
              </a:rPr>
              <a:t> на </a:t>
            </a:r>
            <a:r>
              <a:rPr lang="ru-RU" sz="2000" i="1" dirty="0" err="1" smtClean="0">
                <a:solidFill>
                  <a:schemeClr val="bg1"/>
                </a:solidFill>
              </a:rPr>
              <a:t>авторів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цих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матеріалів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і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будь-яких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обмежень</a:t>
            </a:r>
            <a:r>
              <a:rPr lang="ru-RU" sz="2000" i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i="1" dirty="0" smtClean="0">
                <a:solidFill>
                  <a:schemeClr val="bg1"/>
                </a:solidFill>
              </a:rPr>
              <a:t>* </a:t>
            </a:r>
            <a:r>
              <a:rPr lang="uk-UA" sz="2000" i="1" dirty="0" smtClean="0">
                <a:solidFill>
                  <a:schemeClr val="bg1"/>
                </a:solidFill>
              </a:rPr>
              <a:t>Оформлення за допомогою </a:t>
            </a:r>
            <a:r>
              <a:rPr lang="en-US" sz="2000" i="1" dirty="0" smtClean="0">
                <a:solidFill>
                  <a:schemeClr val="bg1"/>
                </a:solidFill>
              </a:rPr>
              <a:t>Gemini Notebook. </a:t>
            </a:r>
            <a:endParaRPr lang="ru-RU" sz="2000" i="1" dirty="0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605000" y="1447800"/>
            <a:ext cx="1111763" cy="106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84600" y="1371600"/>
            <a:ext cx="1866900" cy="485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69</Words>
  <Application>Microsoft Office PowerPoint</Application>
  <PresentationFormat>Произвольный</PresentationFormat>
  <Paragraphs>11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195</cp:revision>
  <dcterms:created xsi:type="dcterms:W3CDTF">2006-08-16T00:00:00Z</dcterms:created>
  <dcterms:modified xsi:type="dcterms:W3CDTF">2026-09-23T16:41:23Z</dcterms:modified>
</cp:coreProperties>
</file>