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85" r:id="rId3"/>
    <p:sldId id="271" r:id="rId4"/>
    <p:sldId id="269" r:id="rId5"/>
    <p:sldId id="274" r:id="rId6"/>
    <p:sldId id="273" r:id="rId7"/>
    <p:sldId id="276" r:id="rId8"/>
    <p:sldId id="286" r:id="rId9"/>
    <p:sldId id="279" r:id="rId10"/>
    <p:sldId id="270" r:id="rId11"/>
    <p:sldId id="275" r:id="rId12"/>
    <p:sldId id="284" r:id="rId13"/>
    <p:sldId id="289" r:id="rId14"/>
    <p:sldId id="290" r:id="rId15"/>
    <p:sldId id="291" r:id="rId16"/>
    <p:sldId id="292" r:id="rId17"/>
    <p:sldId id="293" r:id="rId18"/>
    <p:sldId id="294" r:id="rId19"/>
    <p:sldId id="281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https://lib.nure.ua/plagiat" TargetMode="Externa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hyperlink" Target="https://lib.nure.ua/plagia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hyperlink" Target="https://youtu.be/wOqU3hNWiDQ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strikeplagiarism.com/uk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hyperlink" Target="https://lib.nure.u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etiana.shevchenko@nure.ua" TargetMode="External"/><Relationship Id="rId5" Type="http://schemas.openxmlformats.org/officeDocument/2006/relationships/hyperlink" Target="mailto:liudmyla.vlashchenko@nure.ua" TargetMode="Externa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400" y="529605"/>
            <a:ext cx="14782800" cy="800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43000" y="6096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736600" y="75438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tx2"/>
                </a:solidFill>
              </a:rPr>
              <a:t>Практичне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заняття</a:t>
            </a:r>
            <a:r>
              <a:rPr lang="en-US" sz="2400" b="1" dirty="0" smtClean="0">
                <a:solidFill>
                  <a:schemeClr val="tx2"/>
                </a:solidFill>
              </a:rPr>
              <a:t> № 1 "</a:t>
            </a:r>
            <a:r>
              <a:rPr lang="ru-RU" sz="2400" b="1" dirty="0" err="1" smtClean="0">
                <a:solidFill>
                  <a:schemeClr val="tx2"/>
                </a:solidFill>
              </a:rPr>
              <a:t>Інформаційні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технології</a:t>
            </a:r>
            <a:r>
              <a:rPr lang="ru-RU" sz="2400" b="1" dirty="0" smtClean="0">
                <a:solidFill>
                  <a:schemeClr val="tx2"/>
                </a:solidFill>
              </a:rPr>
              <a:t> в </a:t>
            </a:r>
            <a:r>
              <a:rPr lang="ru-RU" sz="2400" b="1" dirty="0" err="1" smtClean="0">
                <a:solidFill>
                  <a:schemeClr val="tx2"/>
                </a:solidFill>
              </a:rPr>
              <a:t>бібліотеці</a:t>
            </a:r>
            <a:r>
              <a:rPr lang="en-US" sz="2400" b="1" dirty="0" smtClean="0">
                <a:solidFill>
                  <a:schemeClr val="tx2"/>
                </a:solidFill>
              </a:rPr>
              <a:t>":</a:t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uk-UA" sz="2400" b="1" dirty="0" smtClean="0">
                <a:solidFill>
                  <a:schemeClr val="tx2"/>
                </a:solidFill>
              </a:rPr>
              <a:t>Т</a:t>
            </a:r>
            <a:r>
              <a:rPr lang="ru-RU" sz="2400" b="1" dirty="0" err="1" smtClean="0">
                <a:solidFill>
                  <a:schemeClr val="tx2"/>
                </a:solidFill>
              </a:rPr>
              <a:t>ема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uk-UA" sz="2400" b="1" dirty="0" smtClean="0">
                <a:solidFill>
                  <a:schemeClr val="tx2"/>
                </a:solidFill>
              </a:rPr>
              <a:t>2</a:t>
            </a:r>
            <a:r>
              <a:rPr lang="en-US" sz="2400" b="1" dirty="0" smtClean="0">
                <a:solidFill>
                  <a:schemeClr val="tx2"/>
                </a:solidFill>
              </a:rPr>
              <a:t>: "</a:t>
            </a:r>
            <a:r>
              <a:rPr lang="ru-RU" sz="2400" b="1" dirty="0" err="1" smtClean="0">
                <a:solidFill>
                  <a:schemeClr val="tx2"/>
                </a:solidFill>
              </a:rPr>
              <a:t>Академічна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</a:rPr>
              <a:t>доброчесність</a:t>
            </a:r>
            <a:r>
              <a:rPr lang="en-US" sz="2400" b="1" dirty="0" smtClean="0">
                <a:solidFill>
                  <a:schemeClr val="tx2"/>
                </a:solidFill>
              </a:rPr>
              <a:t>"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0" y="3048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" y="363150"/>
            <a:ext cx="15240000" cy="8418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7800" y="4572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85000" y="1371600"/>
            <a:ext cx="2160588" cy="334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267307"/>
            <a:ext cx="15316200" cy="849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7800" y="3048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400" y="448056"/>
            <a:ext cx="15163800" cy="816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4000" y="6858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400" y="359831"/>
            <a:ext cx="15163800" cy="8383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00200" y="609600"/>
            <a:ext cx="1413565" cy="136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381000"/>
            <a:ext cx="15544800" cy="822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600" y="2438400"/>
            <a:ext cx="1371600" cy="13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7400" y="4267200"/>
            <a:ext cx="2057400" cy="197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800" y="381000"/>
            <a:ext cx="15316200" cy="836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79800" y="2895600"/>
            <a:ext cx="71277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42800" y="609599"/>
            <a:ext cx="1093778" cy="1052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User\Downloads\qr-code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995400" y="7239000"/>
            <a:ext cx="1476376" cy="147637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84200" y="8001000"/>
            <a:ext cx="4151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hlinkClick r:id="rId5"/>
              </a:rPr>
              <a:t>https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://lib.nure.ua/plagiat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600" y="381000"/>
            <a:ext cx="14859000" cy="839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ser\Downloads\qr-code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700000" y="6858000"/>
            <a:ext cx="1095376" cy="1095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600" y="228600"/>
            <a:ext cx="15392400" cy="8504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00200" y="4572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8000" y="5867400"/>
            <a:ext cx="1771649" cy="17526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600" y="12954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66000" y="3505200"/>
            <a:ext cx="1524000" cy="820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User\Downloads\qr-code(1).png">
            <a:hlinkClick r:id="rId4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52600" y="7620000"/>
            <a:ext cx="1095376" cy="1095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33600" y="1066800"/>
            <a:ext cx="1264163" cy="1216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81200" y="304800"/>
            <a:ext cx="1346200" cy="129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76400" y="3048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0" y="14478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600" y="277479"/>
            <a:ext cx="15544800" cy="847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24000" y="4572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919200" y="2667000"/>
            <a:ext cx="119172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33000" y="2971800"/>
            <a:ext cx="1371600" cy="263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0109200" y="2971800"/>
            <a:ext cx="2606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експертних комісій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00" y="1981200"/>
            <a:ext cx="1492763" cy="143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71600"/>
            <a:ext cx="5366072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89600" y="1371600"/>
            <a:ext cx="10210800" cy="610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5918200" y="1600200"/>
            <a:ext cx="8915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Текст підготовлено:</a:t>
            </a:r>
          </a:p>
          <a:p>
            <a:endParaRPr lang="uk-UA" sz="2400" b="1" i="1" dirty="0" smtClean="0">
              <a:solidFill>
                <a:schemeClr val="bg1"/>
              </a:solidFill>
              <a:cs typeface="Times New Roman" pitchFamily="18" charset="0"/>
            </a:endParaRPr>
          </a:p>
          <a:p>
            <a:r>
              <a:rPr lang="uk-UA" sz="2400" b="1" i="1" dirty="0" err="1" smtClean="0">
                <a:solidFill>
                  <a:schemeClr val="bg1"/>
                </a:solidFill>
                <a:cs typeface="Times New Roman" pitchFamily="18" charset="0"/>
              </a:rPr>
              <a:t>Влащенко</a:t>
            </a:r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 Людмила Георгіївна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,</a:t>
            </a:r>
          </a:p>
          <a:p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директор НБ ХНУРЕ</a:t>
            </a:r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, </a:t>
            </a:r>
            <a:r>
              <a:rPr lang="en-US" sz="2400" i="1" dirty="0" smtClean="0">
                <a:solidFill>
                  <a:schemeClr val="bg1"/>
                </a:solidFill>
                <a:hlinkClick r:id="rId5"/>
              </a:rPr>
              <a:t>liudmyla.vlashchenko@nure.ua</a:t>
            </a:r>
            <a:endParaRPr lang="en-US" sz="2400" i="1" dirty="0" smtClean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uk-UA" sz="2400" b="1" i="1" dirty="0" smtClean="0">
                <a:solidFill>
                  <a:schemeClr val="bg1"/>
                </a:solidFill>
                <a:cs typeface="Times New Roman" pitchFamily="18" charset="0"/>
              </a:rPr>
              <a:t>Шевченко Тетяна Євгенівна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,</a:t>
            </a:r>
          </a:p>
          <a:p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з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ав. відділу 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наукової обробки документів  та організації каталогів НБ ХНУРЕ   </a:t>
            </a:r>
            <a:r>
              <a:rPr lang="en-US" sz="2400" i="1" dirty="0" smtClean="0">
                <a:solidFill>
                  <a:schemeClr val="bg1"/>
                </a:solidFill>
                <a:cs typeface="Times New Roman" pitchFamily="18" charset="0"/>
                <a:hlinkClick r:id="rId6"/>
              </a:rPr>
              <a:t>tetiana.shevchenko@nure.ua</a:t>
            </a:r>
            <a:r>
              <a:rPr lang="uk-UA" sz="2400" i="1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99200" y="5486400"/>
            <a:ext cx="8763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*</a:t>
            </a:r>
            <a:r>
              <a:rPr lang="ru-RU" sz="2000" i="1" dirty="0" err="1" smtClean="0">
                <a:solidFill>
                  <a:schemeClr val="bg1"/>
                </a:solidFill>
              </a:rPr>
              <a:t>Ілюстративний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матеріал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презентації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запозичений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із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загальнодоступних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ресурсів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інтернету</a:t>
            </a:r>
            <a:r>
              <a:rPr lang="ru-RU" sz="2000" i="1" dirty="0" smtClean="0">
                <a:solidFill>
                  <a:schemeClr val="bg1"/>
                </a:solidFill>
              </a:rPr>
              <a:t>, </a:t>
            </a:r>
            <a:r>
              <a:rPr lang="ru-RU" sz="2000" i="1" dirty="0" err="1" smtClean="0">
                <a:solidFill>
                  <a:schemeClr val="bg1"/>
                </a:solidFill>
              </a:rPr>
              <a:t>що</a:t>
            </a:r>
            <a:r>
              <a:rPr lang="ru-RU" sz="2000" i="1" dirty="0" smtClean="0">
                <a:solidFill>
                  <a:schemeClr val="bg1"/>
                </a:solidFill>
              </a:rPr>
              <a:t> не </a:t>
            </a:r>
            <a:r>
              <a:rPr lang="ru-RU" sz="2000" i="1" dirty="0" err="1" smtClean="0">
                <a:solidFill>
                  <a:schemeClr val="bg1"/>
                </a:solidFill>
              </a:rPr>
              <a:t>містять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вказівок</a:t>
            </a:r>
            <a:r>
              <a:rPr lang="ru-RU" sz="2000" i="1" dirty="0" smtClean="0">
                <a:solidFill>
                  <a:schemeClr val="bg1"/>
                </a:solidFill>
              </a:rPr>
              <a:t> на </a:t>
            </a:r>
            <a:r>
              <a:rPr lang="ru-RU" sz="2000" i="1" dirty="0" err="1" smtClean="0">
                <a:solidFill>
                  <a:schemeClr val="bg1"/>
                </a:solidFill>
              </a:rPr>
              <a:t>авторів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цих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матеріалів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і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будь-яких</a:t>
            </a:r>
            <a:r>
              <a:rPr lang="ru-RU" sz="2000" i="1" dirty="0" smtClean="0">
                <a:solidFill>
                  <a:schemeClr val="bg1"/>
                </a:solidFill>
              </a:rPr>
              <a:t> </a:t>
            </a:r>
            <a:r>
              <a:rPr lang="ru-RU" sz="2000" i="1" dirty="0" err="1" smtClean="0">
                <a:solidFill>
                  <a:schemeClr val="bg1"/>
                </a:solidFill>
              </a:rPr>
              <a:t>обмежень</a:t>
            </a:r>
            <a:r>
              <a:rPr lang="ru-RU" sz="2000" i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* </a:t>
            </a:r>
            <a:r>
              <a:rPr lang="uk-UA" sz="2000" i="1" dirty="0" smtClean="0">
                <a:solidFill>
                  <a:schemeClr val="bg1"/>
                </a:solidFill>
              </a:rPr>
              <a:t>Оформлення за допомогою </a:t>
            </a:r>
            <a:r>
              <a:rPr lang="en-US" sz="2000" i="1" dirty="0" smtClean="0">
                <a:solidFill>
                  <a:schemeClr val="bg1"/>
                </a:solidFill>
              </a:rPr>
              <a:t>Gemini Notebook. </a:t>
            </a:r>
            <a:endParaRPr lang="ru-RU" sz="2000" i="1" dirty="0">
              <a:solidFill>
                <a:schemeClr val="bg1"/>
              </a:solidFill>
            </a:endParaRPr>
          </a:p>
        </p:txBody>
      </p:sp>
      <p:pic>
        <p:nvPicPr>
          <p:cNvPr id="8" name="Picture 3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4600" y="1371600"/>
            <a:ext cx="1866900" cy="48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72</Words>
  <Application>Microsoft Office PowerPoint</Application>
  <PresentationFormat>Произвольный</PresentationFormat>
  <Paragraphs>12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51</cp:revision>
  <dcterms:created xsi:type="dcterms:W3CDTF">2006-08-16T00:00:00Z</dcterms:created>
  <dcterms:modified xsi:type="dcterms:W3CDTF">2026-09-23T16:44:09Z</dcterms:modified>
</cp:coreProperties>
</file>